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1" r:id="rId1"/>
  </p:sldMasterIdLst>
  <p:notesMasterIdLst>
    <p:notesMasterId r:id="rId3"/>
  </p:notesMasterIdLst>
  <p:sldIdLst>
    <p:sldId id="259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676956E-FFAB-44E6-91BF-140CAF772A03}">
  <a:tblStyle styleId="{C676956E-FFAB-44E6-91BF-140CAF772A0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72" y="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1eadc648e2e_0_5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8" name="Google Shape;188;g1eadc648e2e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" type="title">
  <p:cSld name="TITLE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subTitle" idx="1"/>
          </p:nvPr>
        </p:nvSpPr>
        <p:spPr>
          <a:xfrm>
            <a:off x="1143000" y="2701529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縦書きテキスト" type="vertTx">
  <p:cSld name="VERTICAL_TEX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23"/>
          <p:cNvSpPr txBox="1">
            <a:spLocks noGrp="1"/>
          </p:cNvSpPr>
          <p:nvPr>
            <p:ph type="body" idx="1"/>
          </p:nvPr>
        </p:nvSpPr>
        <p:spPr>
          <a:xfrm rot="5400000">
            <a:off x="2940300" y="-942431"/>
            <a:ext cx="3263400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16" name="Google Shape;116;p2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2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>
            <a:spLocks noGrp="1"/>
          </p:cNvSpPr>
          <p:nvPr>
            <p:ph type="title"/>
          </p:nvPr>
        </p:nvSpPr>
        <p:spPr>
          <a:xfrm rot="5400000">
            <a:off x="5350050" y="1467544"/>
            <a:ext cx="4359000" cy="19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24"/>
          <p:cNvSpPr txBox="1">
            <a:spLocks noGrp="1"/>
          </p:cNvSpPr>
          <p:nvPr>
            <p:ph type="body" idx="1"/>
          </p:nvPr>
        </p:nvSpPr>
        <p:spPr>
          <a:xfrm rot="5400000">
            <a:off x="1349475" y="-447056"/>
            <a:ext cx="4359000" cy="58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22" name="Google Shape;122;p24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2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2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>
            <a:off x="623888" y="1282303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body" idx="1"/>
          </p:nvPr>
        </p:nvSpPr>
        <p:spPr>
          <a:xfrm>
            <a:off x="623888" y="3442097"/>
            <a:ext cx="7886700" cy="112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body" idx="2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>
            <a:spLocks noGrp="1"/>
          </p:cNvSpPr>
          <p:nvPr>
            <p:ph type="title"/>
          </p:nvPr>
        </p:nvSpPr>
        <p:spPr>
          <a:xfrm>
            <a:off x="629841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body" idx="1"/>
          </p:nvPr>
        </p:nvSpPr>
        <p:spPr>
          <a:xfrm>
            <a:off x="629841" y="1260872"/>
            <a:ext cx="38682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84" name="Google Shape;84;p18"/>
          <p:cNvSpPr txBox="1">
            <a:spLocks noGrp="1"/>
          </p:cNvSpPr>
          <p:nvPr>
            <p:ph type="body" idx="2"/>
          </p:nvPr>
        </p:nvSpPr>
        <p:spPr>
          <a:xfrm>
            <a:off x="629841" y="1878806"/>
            <a:ext cx="3868200" cy="27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3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86" name="Google Shape;86;p18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887400" cy="27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8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9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9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20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0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コンテンツ" type="objTx">
  <p:cSld name="OBJECT_WITH_CAPTION_TEXT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3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1"/>
          <p:cNvSpPr txBox="1">
            <a:spLocks noGrp="1"/>
          </p:cNvSpPr>
          <p:nvPr>
            <p:ph type="body" idx="1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810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102" name="Google Shape;102;p21"/>
          <p:cNvSpPr txBox="1">
            <a:spLocks noGrp="1"/>
          </p:cNvSpPr>
          <p:nvPr>
            <p:ph type="body" idx="2"/>
          </p:nvPr>
        </p:nvSpPr>
        <p:spPr>
          <a:xfrm>
            <a:off x="629841" y="1543050"/>
            <a:ext cx="2949300" cy="28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103" name="Google Shape;103;p2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2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2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3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2"/>
          <p:cNvSpPr>
            <a:spLocks noGrp="1"/>
          </p:cNvSpPr>
          <p:nvPr>
            <p:ph type="pic" idx="2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</p:sp>
      <p:sp>
        <p:nvSpPr>
          <p:cNvPr id="109" name="Google Shape;109;p22"/>
          <p:cNvSpPr txBox="1">
            <a:spLocks noGrp="1"/>
          </p:cNvSpPr>
          <p:nvPr>
            <p:ph type="body" idx="1"/>
          </p:nvPr>
        </p:nvSpPr>
        <p:spPr>
          <a:xfrm>
            <a:off x="629841" y="1543050"/>
            <a:ext cx="2949300" cy="28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110" name="Google Shape;110;p22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2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22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8"/>
          <p:cNvSpPr/>
          <p:nvPr/>
        </p:nvSpPr>
        <p:spPr>
          <a:xfrm>
            <a:off x="4572000" y="553184"/>
            <a:ext cx="4572000" cy="90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F2F2F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28"/>
          <p:cNvSpPr/>
          <p:nvPr/>
        </p:nvSpPr>
        <p:spPr>
          <a:xfrm>
            <a:off x="1" y="553184"/>
            <a:ext cx="4572000" cy="90300"/>
          </a:xfrm>
          <a:prstGeom prst="rect">
            <a:avLst/>
          </a:prstGeom>
          <a:solidFill>
            <a:srgbClr val="03997D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F2F2F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Google Shape;192;p28"/>
          <p:cNvSpPr txBox="1"/>
          <p:nvPr/>
        </p:nvSpPr>
        <p:spPr>
          <a:xfrm>
            <a:off x="139426" y="113275"/>
            <a:ext cx="5659800" cy="3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</a:pPr>
            <a:r>
              <a:rPr lang="ja" sz="2000" b="1">
                <a:solidFill>
                  <a:schemeClr val="dk1"/>
                </a:solidFill>
              </a:rPr>
              <a:t>① 目的・目標の設定</a:t>
            </a:r>
            <a:endParaRPr sz="2000" b="1">
              <a:solidFill>
                <a:srgbClr val="262626"/>
              </a:solidFill>
            </a:endParaRPr>
          </a:p>
        </p:txBody>
      </p:sp>
      <p:sp>
        <p:nvSpPr>
          <p:cNvPr id="193" name="Google Shape;193;p28"/>
          <p:cNvSpPr txBox="1"/>
          <p:nvPr/>
        </p:nvSpPr>
        <p:spPr>
          <a:xfrm>
            <a:off x="7565000" y="4847075"/>
            <a:ext cx="17286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000">
                <a:solidFill>
                  <a:srgbClr val="666666"/>
                </a:solidFill>
              </a:rPr>
              <a:t>©︎2023 Baseconnect inc.</a:t>
            </a:r>
            <a:endParaRPr sz="1000">
              <a:solidFill>
                <a:srgbClr val="666666"/>
              </a:solidFill>
            </a:endParaRPr>
          </a:p>
        </p:txBody>
      </p:sp>
      <p:graphicFrame>
        <p:nvGraphicFramePr>
          <p:cNvPr id="194" name="Google Shape;194;p28"/>
          <p:cNvGraphicFramePr/>
          <p:nvPr/>
        </p:nvGraphicFramePr>
        <p:xfrm>
          <a:off x="143050" y="958388"/>
          <a:ext cx="8857875" cy="3718335"/>
        </p:xfrm>
        <a:graphic>
          <a:graphicData uri="http://schemas.openxmlformats.org/drawingml/2006/table">
            <a:tbl>
              <a:tblPr>
                <a:noFill/>
                <a:tableStyleId>{C676956E-FFAB-44E6-91BF-140CAF772A03}</a:tableStyleId>
              </a:tblPr>
              <a:tblGrid>
                <a:gridCol w="1268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2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5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9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59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19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7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17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1">
                          <a:solidFill>
                            <a:srgbClr val="FFFFFF"/>
                          </a:solidFill>
                        </a:rPr>
                        <a:t>フェーズ</a:t>
                      </a:r>
                      <a:endParaRPr sz="1000" b="1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3997D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1">
                          <a:solidFill>
                            <a:srgbClr val="FFFFFF"/>
                          </a:solidFill>
                        </a:rPr>
                        <a:t>目標</a:t>
                      </a:r>
                      <a:endParaRPr sz="1000" b="1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39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1">
                          <a:solidFill>
                            <a:srgbClr val="FFFFFF"/>
                          </a:solidFill>
                        </a:rPr>
                        <a:t>人員計画</a:t>
                      </a:r>
                      <a:endParaRPr sz="1000" b="1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1">
                          <a:solidFill>
                            <a:srgbClr val="FFFFFF"/>
                          </a:solidFill>
                        </a:rPr>
                        <a:t>備考</a:t>
                      </a:r>
                      <a:endParaRPr sz="1000" b="1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39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175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1">
                          <a:solidFill>
                            <a:srgbClr val="FFFFFF"/>
                          </a:solidFill>
                        </a:rPr>
                        <a:t>合計</a:t>
                      </a:r>
                      <a:endParaRPr sz="1000" b="1">
                        <a:solidFill>
                          <a:srgbClr val="FFFFFF"/>
                        </a:solidFill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>
                          <a:solidFill>
                            <a:srgbClr val="FFFFFF"/>
                          </a:solidFill>
                        </a:rPr>
                        <a:t>（3日間）</a:t>
                      </a:r>
                      <a:endParaRPr sz="100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3997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1">
                          <a:solidFill>
                            <a:srgbClr val="FFFFFF"/>
                          </a:solidFill>
                        </a:rPr>
                        <a:t>1時間あたり</a:t>
                      </a:r>
                      <a:endParaRPr sz="1000" b="1">
                        <a:solidFill>
                          <a:srgbClr val="FFFFFF"/>
                        </a:solidFill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>
                          <a:solidFill>
                            <a:srgbClr val="FFFFFF"/>
                          </a:solidFill>
                        </a:rPr>
                        <a:t>（23時間）</a:t>
                      </a:r>
                      <a:endParaRPr sz="80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3997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1">
                          <a:solidFill>
                            <a:srgbClr val="FFFFFF"/>
                          </a:solidFill>
                        </a:rPr>
                        <a:t>1時間あたり/人</a:t>
                      </a:r>
                      <a:endParaRPr sz="1000" b="1">
                        <a:solidFill>
                          <a:srgbClr val="FFFFFF"/>
                        </a:solidFill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>
                          <a:solidFill>
                            <a:srgbClr val="FFFFFF"/>
                          </a:solidFill>
                        </a:rPr>
                        <a:t>（23時間）</a:t>
                      </a:r>
                      <a:endParaRPr sz="80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3997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1">
                          <a:solidFill>
                            <a:srgbClr val="FFFFFF"/>
                          </a:solidFill>
                        </a:rPr>
                        <a:t>合計</a:t>
                      </a:r>
                      <a:endParaRPr sz="1000" b="1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1">
                          <a:solidFill>
                            <a:srgbClr val="FFFFFF"/>
                          </a:solidFill>
                        </a:rPr>
                        <a:t>正社員</a:t>
                      </a:r>
                      <a:endParaRPr sz="1000" b="1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1">
                          <a:solidFill>
                            <a:srgbClr val="FFFFFF"/>
                          </a:solidFill>
                        </a:rPr>
                        <a:t>アルバイト</a:t>
                      </a:r>
                      <a:endParaRPr sz="1000" b="1">
                        <a:solidFill>
                          <a:srgbClr val="FFFFFF"/>
                        </a:solidFill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600">
                          <a:solidFill>
                            <a:srgbClr val="FFFFFF"/>
                          </a:solidFill>
                        </a:rPr>
                        <a:t>※人員が足りなければ</a:t>
                      </a:r>
                      <a:endParaRPr sz="60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 anchor="b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1">
                          <a:solidFill>
                            <a:srgbClr val="03997D"/>
                          </a:solidFill>
                        </a:rPr>
                        <a:t>来場者数</a:t>
                      </a:r>
                      <a:endParaRPr sz="1000" b="1">
                        <a:solidFill>
                          <a:srgbClr val="03997D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>
                          <a:solidFill>
                            <a:srgbClr val="FF0089"/>
                          </a:solidFill>
                          <a:highlight>
                            <a:srgbClr val="FFFFFF"/>
                          </a:highlight>
                        </a:rPr>
                        <a:t>2小間出展</a:t>
                      </a:r>
                      <a:r>
                        <a:rPr lang="ja" sz="800">
                          <a:solidFill>
                            <a:srgbClr val="222222"/>
                          </a:solidFill>
                          <a:highlight>
                            <a:srgbClr val="FFFFFF"/>
                          </a:highlight>
                        </a:rPr>
                        <a:t>で、</a:t>
                      </a:r>
                      <a:r>
                        <a:rPr lang="ja" sz="800">
                          <a:solidFill>
                            <a:srgbClr val="FF0089"/>
                          </a:solidFill>
                          <a:highlight>
                            <a:srgbClr val="FFFFFF"/>
                          </a:highlight>
                        </a:rPr>
                        <a:t>来場者の5％前後の名刺獲得</a:t>
                      </a:r>
                      <a:r>
                        <a:rPr lang="ja" sz="800">
                          <a:solidFill>
                            <a:srgbClr val="222222"/>
                          </a:solidFill>
                          <a:highlight>
                            <a:srgbClr val="FFFFFF"/>
                          </a:highlight>
                        </a:rPr>
                        <a:t>が可能</a:t>
                      </a: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84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1">
                          <a:solidFill>
                            <a:srgbClr val="03997D"/>
                          </a:solidFill>
                        </a:rPr>
                        <a:t>名刺・バーコード</a:t>
                      </a:r>
                      <a:endParaRPr sz="1000" b="1">
                        <a:solidFill>
                          <a:srgbClr val="03997D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1">
                          <a:solidFill>
                            <a:srgbClr val="03997D"/>
                          </a:solidFill>
                        </a:rPr>
                        <a:t>獲得数</a:t>
                      </a:r>
                      <a:endParaRPr sz="1000" b="1">
                        <a:solidFill>
                          <a:srgbClr val="03997D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>
                          <a:solidFill>
                            <a:srgbClr val="222222"/>
                          </a:solidFill>
                          <a:highlight>
                            <a:srgbClr val="FFFFFF"/>
                          </a:highlight>
                        </a:rPr>
                        <a:t>キャッチは立ち仕事のため、契約時に「定期的な休憩時間」を設けることが明記されている。</a:t>
                      </a:r>
                      <a:r>
                        <a:rPr lang="ja" sz="800">
                          <a:solidFill>
                            <a:srgbClr val="FF0089"/>
                          </a:solidFill>
                          <a:highlight>
                            <a:srgbClr val="FFFFFF"/>
                          </a:highlight>
                        </a:rPr>
                        <a:t>3人雇っても常時2人しかいないと計算</a:t>
                      </a:r>
                      <a:endParaRPr>
                        <a:solidFill>
                          <a:srgbClr val="FF0089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1">
                          <a:solidFill>
                            <a:srgbClr val="03997D"/>
                          </a:solidFill>
                        </a:rPr>
                        <a:t>当日商談数</a:t>
                      </a:r>
                      <a:endParaRPr sz="1000" b="1">
                        <a:solidFill>
                          <a:srgbClr val="03997D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>
                          <a:solidFill>
                            <a:srgbClr val="666666"/>
                          </a:solidFill>
                          <a:highlight>
                            <a:srgbClr val="FFFFFF"/>
                          </a:highlight>
                        </a:rPr>
                        <a:t>※自社の製品・サービスに合わせて変更して下さい</a:t>
                      </a:r>
                      <a:endParaRPr>
                        <a:solidFill>
                          <a:srgbClr val="666666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1">
                          <a:solidFill>
                            <a:srgbClr val="03997D"/>
                          </a:solidFill>
                        </a:rPr>
                        <a:t>本商談予約数</a:t>
                      </a:r>
                      <a:endParaRPr sz="1000" b="1">
                        <a:solidFill>
                          <a:srgbClr val="03997D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>
                          <a:solidFill>
                            <a:srgbClr val="666666"/>
                          </a:solidFill>
                          <a:highlight>
                            <a:srgbClr val="FFFFFF"/>
                          </a:highlight>
                        </a:rPr>
                        <a:t>※自社の製品・サービスに合わせて変更して下さい</a:t>
                      </a: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1">
                          <a:solidFill>
                            <a:srgbClr val="03997D"/>
                          </a:solidFill>
                        </a:rPr>
                        <a:t>本商談数</a:t>
                      </a:r>
                      <a:endParaRPr sz="1000" b="1">
                        <a:solidFill>
                          <a:srgbClr val="03997D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gridSpan="5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>
                          <a:solidFill>
                            <a:srgbClr val="222222"/>
                          </a:solidFill>
                          <a:highlight>
                            <a:srgbClr val="FFFFFF"/>
                          </a:highlight>
                        </a:rPr>
                        <a:t>本商談予約を取っても</a:t>
                      </a:r>
                      <a:r>
                        <a:rPr lang="ja" sz="800">
                          <a:solidFill>
                            <a:srgbClr val="FF0089"/>
                          </a:solidFill>
                          <a:highlight>
                            <a:srgbClr val="FFFFFF"/>
                          </a:highlight>
                        </a:rPr>
                        <a:t>実施は8割以下</a:t>
                      </a:r>
                      <a:endParaRPr sz="800">
                        <a:solidFill>
                          <a:srgbClr val="FF0089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000" b="1">
                          <a:solidFill>
                            <a:srgbClr val="03997D"/>
                          </a:solidFill>
                        </a:rPr>
                        <a:t>受注数</a:t>
                      </a:r>
                      <a:endParaRPr sz="1000" b="1">
                        <a:solidFill>
                          <a:srgbClr val="03997D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5"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800">
                          <a:solidFill>
                            <a:srgbClr val="666666"/>
                          </a:solidFill>
                          <a:highlight>
                            <a:srgbClr val="FFFFFF"/>
                          </a:highlight>
                        </a:rPr>
                        <a:t>※自社の製品・サービスに合わせて変更して下さい</a:t>
                      </a: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3997D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140</Words>
  <Application>Microsoft Office PowerPoint</Application>
  <PresentationFormat>画面に合わせる (16:9)</PresentationFormat>
  <Paragraphs>29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Yagi, Yukari (RX-TOK)</cp:lastModifiedBy>
  <cp:revision>1</cp:revision>
  <dcterms:modified xsi:type="dcterms:W3CDTF">2023-05-22T00:46:33Z</dcterms:modified>
</cp:coreProperties>
</file>